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890" r:id="rId8"/>
    <p:sldId id="262" r:id="rId9"/>
    <p:sldId id="887" r:id="rId10"/>
    <p:sldId id="886" r:id="rId11"/>
    <p:sldId id="888" r:id="rId12"/>
    <p:sldId id="889" r:id="rId13"/>
    <p:sldId id="891" r:id="rId14"/>
    <p:sldId id="892" r:id="rId15"/>
    <p:sldId id="893" r:id="rId16"/>
    <p:sldId id="894" r:id="rId17"/>
    <p:sldId id="895" r:id="rId18"/>
    <p:sldId id="896" r:id="rId19"/>
    <p:sldId id="897" r:id="rId20"/>
    <p:sldId id="898" r:id="rId21"/>
    <p:sldId id="899" r:id="rId22"/>
    <p:sldId id="900" r:id="rId23"/>
    <p:sldId id="901" r:id="rId24"/>
    <p:sldId id="915" r:id="rId25"/>
    <p:sldId id="914" r:id="rId26"/>
    <p:sldId id="917" r:id="rId27"/>
    <p:sldId id="916" r:id="rId28"/>
    <p:sldId id="918" r:id="rId29"/>
    <p:sldId id="919" r:id="rId30"/>
    <p:sldId id="920" r:id="rId31"/>
    <p:sldId id="921" r:id="rId32"/>
    <p:sldId id="922" r:id="rId33"/>
    <p:sldId id="923" r:id="rId34"/>
    <p:sldId id="924" r:id="rId35"/>
    <p:sldId id="925" r:id="rId36"/>
    <p:sldId id="909" r:id="rId37"/>
    <p:sldId id="374" r:id="rId38"/>
    <p:sldId id="905" r:id="rId39"/>
    <p:sldId id="375" r:id="rId40"/>
    <p:sldId id="906" r:id="rId41"/>
    <p:sldId id="907" r:id="rId42"/>
    <p:sldId id="908" r:id="rId43"/>
    <p:sldId id="376" r:id="rId44"/>
    <p:sldId id="377" r:id="rId45"/>
    <p:sldId id="910" r:id="rId46"/>
    <p:sldId id="911" r:id="rId47"/>
    <p:sldId id="904" r:id="rId48"/>
    <p:sldId id="912" r:id="rId49"/>
    <p:sldId id="379" r:id="rId50"/>
    <p:sldId id="926" r:id="rId51"/>
    <p:sldId id="91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0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7432-191E-498A-A71C-9F6FDAC04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884D5-FEE1-4241-B6EF-52CE8659F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6B00F-3A56-4D95-B129-1E9965BB1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58CD-EB0B-4D61-B88C-10CF0946F2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FD02E-18D6-4A13-9EE5-7AC693D3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0B3A5-0107-4C4C-B2CE-B5BD0999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313-7570-425D-8DBD-05979698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1B0B-1678-46F7-BA81-D1E16B95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038A8-687C-4FF7-8F78-8B2DC9EAE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33FAC-2BE0-4801-AD7D-69DCCA3CC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58CD-EB0B-4D61-B88C-10CF0946F2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AF26-8A43-4581-9EA6-32AC8609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4B506-014F-4C94-9649-A245D043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313-7570-425D-8DBD-05979698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2AEE85-EF57-4733-85A5-065E495DD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6883C-05CA-4295-B559-4495CE970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BE68D-845A-4F47-BF2B-707BF82AB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58CD-EB0B-4D61-B88C-10CF0946F2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23A37-D2FD-4D68-908E-E8A20F68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C3A0B-CD68-4912-84E7-DF48C5E6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313-7570-425D-8DBD-05979698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2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EFED2-35DE-4082-B4BB-AD2514B1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17AA7-C810-4F66-B737-3F7491153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CDFB7-7FA3-4E14-9A06-0FA8E2CC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58CD-EB0B-4D61-B88C-10CF0946F2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ED531-9BBC-44E3-9BB1-3E731170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EF4B2-A0A6-4485-9E1D-6803C204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313-7570-425D-8DBD-05979698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9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9589E-D44A-45AC-96C4-E5A8DD1B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7DB7F-8791-4F8C-B9F8-E9BB89866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36998-1218-4769-85A8-6BCE2544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58CD-EB0B-4D61-B88C-10CF0946F2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02C4F2-732C-4F0E-AA9B-FF141297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19236-5420-429E-9871-AB822801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313-7570-425D-8DBD-05979698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5A1F-0B05-4213-AAB4-47C0F872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A8535-8EB4-4AEC-A779-CB98FC73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C6EA2-A22A-499D-82A9-CF80064FA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4C5D7-003C-494B-982A-A0E4DF75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58CD-EB0B-4D61-B88C-10CF0946F2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E328D-E650-45B5-B3E9-F14511EC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E47C-1340-4BFD-BCF6-F4DD8515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313-7570-425D-8DBD-05979698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07581-0F20-472D-AD09-2E3C4BAB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F1E76-7605-43FE-B7D0-BF9FBFC1F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E6873-DFA3-4CB6-A5DA-82AFB722F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542FB-C40E-40A4-875C-F514878A7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CAE44-1F19-405D-A04A-1A86ACF4A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E626DB-D016-47D8-832B-6508CB02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58CD-EB0B-4D61-B88C-10CF0946F2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730E7-DC76-4A2F-936A-BD5AD2A9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C3687-204F-4670-921D-DC045545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313-7570-425D-8DBD-05979698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2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C3ED-0EED-4DDD-BBBB-F6B10903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94258-5B1D-4288-BA74-B55014DB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58CD-EB0B-4D61-B88C-10CF0946F2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1AB84-D333-436B-91B3-9E2B2E4B5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83C18-0209-4C73-94DB-32F6ACE8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313-7570-425D-8DBD-05979698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8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DCAF7-A169-4249-8240-6C1CEEDD6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58CD-EB0B-4D61-B88C-10CF0946F2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2A758-3040-4D41-8D27-EB0F97919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F313F-9EAA-4BD2-B6F6-EA2154FC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313-7570-425D-8DBD-05979698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4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2EDC-DD34-47C1-B9AD-A0C5F033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77226-EA09-4D25-BE02-83078300C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25EAF-2D08-4145-9484-94BCD3AAA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DEB1C-9C32-487B-B73D-90899890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58CD-EB0B-4D61-B88C-10CF0946F2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807B4-EEDB-45CD-990D-E2CE01E7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1B932-D4F8-42C7-9B11-B78012E8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313-7570-425D-8DBD-05979698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C1012-0BD8-4067-9400-94D85099A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762D1-47DA-43C3-AE83-99E7CE3D0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B2BCB-E7E0-42A0-90D6-648F5F5C6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73F3C-E95F-4D42-A180-B8BA31F8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58CD-EB0B-4D61-B88C-10CF0946F2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9CE12-4FFB-42F1-8B0A-DC1DE9135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362453-F1E4-4395-AD89-F8467C05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C5313-7570-425D-8DBD-05979698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4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A74C04-8B17-4FC6-BECD-DCE44F60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20FAB-D9B5-4AE8-B2CD-85637C0B8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2E7D-E4C9-4D79-84B3-DB6D51A8D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E58CD-EB0B-4D61-B88C-10CF0946F2DA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CAAEF-E2C0-4FC6-9C70-9E69C283E4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82E1D-CAC1-4FD0-A585-CAA07D1C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5313-7570-425D-8DBD-059796983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4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1E61A-CB0C-4C13-9111-196B4060E3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Health Care Disparities for People with Disability and Potential Role of Physician Bias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BD9EC-282E-40E9-B3F7-E2438D42A7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/>
              <a:t>Lisa I. Iezzoni, MD, MSc</a:t>
            </a:r>
          </a:p>
          <a:p>
            <a:r>
              <a:rPr lang="en-US" sz="2800" b="1" dirty="0"/>
              <a:t>Professor of Medicine, Harvard Medical School</a:t>
            </a:r>
          </a:p>
          <a:p>
            <a:r>
              <a:rPr lang="en-US" sz="2800" b="1" dirty="0"/>
              <a:t>Health Policy Research Center, Massachusetts General Hospital</a:t>
            </a:r>
          </a:p>
          <a:p>
            <a:r>
              <a:rPr lang="en-US" sz="2800" b="1" dirty="0"/>
              <a:t>February 25, 2021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559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81BE1-81A5-4F39-916D-DB39FD6E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1218606" cy="1139825"/>
          </a:xfrm>
        </p:spPr>
        <p:txBody>
          <a:bodyPr/>
          <a:lstStyle/>
          <a:p>
            <a:r>
              <a:rPr lang="en-US" b="1" dirty="0"/>
              <a:t>RACE/ETHNICITY INTERSECTIONALITY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F7884-FE52-4070-95FC-DD0E6B154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36175"/>
            <a:ext cx="109728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Disability rates</a:t>
            </a:r>
          </a:p>
          <a:p>
            <a:r>
              <a:rPr lang="en-US" sz="3200" dirty="0"/>
              <a:t>24% for Whites</a:t>
            </a:r>
          </a:p>
          <a:p>
            <a:r>
              <a:rPr lang="en-US" sz="3200" dirty="0"/>
              <a:t>30% for Black Americans</a:t>
            </a:r>
          </a:p>
          <a:p>
            <a:r>
              <a:rPr lang="en-US" sz="3200" dirty="0"/>
              <a:t>31% for Hispanics</a:t>
            </a:r>
          </a:p>
          <a:p>
            <a:r>
              <a:rPr lang="en-US" sz="3200" dirty="0"/>
              <a:t>16% for Asians</a:t>
            </a:r>
          </a:p>
          <a:p>
            <a:r>
              <a:rPr lang="en-US" sz="3200" dirty="0"/>
              <a:t>25% for Native Hawaiians or Other Pacific Islanders</a:t>
            </a:r>
          </a:p>
          <a:p>
            <a:r>
              <a:rPr lang="en-US" sz="3200" dirty="0"/>
              <a:t>40% for Native Americans or Alaskan Natives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9027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6644F-9F3C-402F-B7A0-B1738B2D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182" y="3006726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/>
              <a:t>Coronavirus pandemic has underscored how minority populations are at risk of worse health outcomes.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We know that racial and ethnic minority populations experience significant health care disparities.</a:t>
            </a:r>
          </a:p>
        </p:txBody>
      </p:sp>
    </p:spTree>
    <p:extLst>
      <p:ext uri="{BB962C8B-B14F-4D97-AF65-F5344CB8AC3E}">
        <p14:creationId xmlns:p14="http://schemas.microsoft.com/office/powerpoint/2010/main" val="2772354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A1DC-51C7-44A2-8084-1AAB24674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2406196"/>
            <a:ext cx="10515600" cy="1325563"/>
          </a:xfrm>
        </p:spPr>
        <p:txBody>
          <a:bodyPr/>
          <a:lstStyle/>
          <a:p>
            <a:r>
              <a:rPr lang="en-US" sz="4800" b="1" dirty="0"/>
              <a:t>Health care disparities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0254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92254-D94B-418F-BA9D-46ED4F49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HEALTHY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8C2A9-FF3B-4ADF-AB0A-24B40833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21" y="1833790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Every 10 years, federal officials put together a road map for improving public health over the next 10 years – </a:t>
            </a:r>
            <a:r>
              <a:rPr lang="en-US" sz="3200" b="1" i="1" dirty="0"/>
              <a:t>Healthy People</a:t>
            </a:r>
          </a:p>
          <a:p>
            <a:r>
              <a:rPr lang="en-US" sz="3200" b="1" i="1" dirty="0"/>
              <a:t>Healthy People 2010</a:t>
            </a:r>
            <a:r>
              <a:rPr lang="en-US" sz="3200" b="1" dirty="0"/>
              <a:t>, published in November 2000, was first time people with disability were identified as experiencing disparities</a:t>
            </a:r>
          </a:p>
          <a:p>
            <a:r>
              <a:rPr lang="en-US" sz="3200" b="1" i="1" dirty="0"/>
              <a:t>Healthy People </a:t>
            </a:r>
            <a:r>
              <a:rPr lang="en-US" sz="3200" b="1" dirty="0"/>
              <a:t>attributed these disparities partially to erroneous assumptions about the daily lives, values, and expectations of people with disability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059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2408-CA53-458D-B337-5F745C187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43" y="2234747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/>
              <a:t>Common misconceptions about people with disabilities contribute to troubling disparities in the services they receive, especially an “</a:t>
            </a:r>
            <a:r>
              <a:rPr lang="en-US" b="1" dirty="0" err="1"/>
              <a:t>underemphasis</a:t>
            </a:r>
            <a:r>
              <a:rPr lang="en-US" b="1" dirty="0"/>
              <a:t> on health promotion and disease prevention activities.”</a:t>
            </a:r>
          </a:p>
        </p:txBody>
      </p:sp>
    </p:spTree>
    <p:extLst>
      <p:ext uri="{BB962C8B-B14F-4D97-AF65-F5344CB8AC3E}">
        <p14:creationId xmlns:p14="http://schemas.microsoft.com/office/powerpoint/2010/main" val="3004700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D78A-0279-4396-941D-A658403A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226582"/>
            <a:ext cx="10515600" cy="1325563"/>
          </a:xfrm>
        </p:spPr>
        <p:txBody>
          <a:bodyPr>
            <a:noAutofit/>
          </a:bodyPr>
          <a:lstStyle/>
          <a:p>
            <a:r>
              <a:rPr lang="en-US" b="1" i="1" dirty="0"/>
              <a:t>Healthy People 2020, </a:t>
            </a:r>
            <a:r>
              <a:rPr lang="en-US" b="1" dirty="0"/>
              <a:t>published in November 2010, also identified disparities for people with disability. Recommendations involved addressing social determinants of health.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243492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0F3C-939D-41CB-9391-5FB5ACAF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PAP TEST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FF38-6D8E-4395-85B5-E9B218C9E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No disability: 85%</a:t>
            </a:r>
          </a:p>
          <a:p>
            <a:r>
              <a:rPr lang="en-US" sz="3200" b="1" dirty="0"/>
              <a:t>Mobility difficulty: 78%</a:t>
            </a:r>
          </a:p>
          <a:p>
            <a:r>
              <a:rPr lang="en-US" sz="3200" b="1" dirty="0"/>
              <a:t>Sensory difficulty: 80%</a:t>
            </a:r>
          </a:p>
          <a:p>
            <a:r>
              <a:rPr lang="en-US" sz="3200" b="1" dirty="0"/>
              <a:t>Mental health difficulties: 74%</a:t>
            </a:r>
          </a:p>
          <a:p>
            <a:r>
              <a:rPr lang="en-US" sz="3200" b="1" dirty="0"/>
              <a:t>Cognitive difficulties: 76%</a:t>
            </a:r>
          </a:p>
          <a:p>
            <a:r>
              <a:rPr lang="en-US" sz="3200" b="1" dirty="0"/>
              <a:t>Self-care limitations: 68% </a:t>
            </a:r>
          </a:p>
        </p:txBody>
      </p:sp>
    </p:spTree>
    <p:extLst>
      <p:ext uri="{BB962C8B-B14F-4D97-AF65-F5344CB8AC3E}">
        <p14:creationId xmlns:p14="http://schemas.microsoft.com/office/powerpoint/2010/main" val="10661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4540E-A7E9-4A40-90E9-353B986A2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PAP TEST RATES BY MOBILITY DISABILITY LEVEL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70E8A-5899-47A5-960F-75D2EFE69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No difficulties: 85%</a:t>
            </a:r>
          </a:p>
          <a:p>
            <a:r>
              <a:rPr lang="en-US" sz="3200" b="1" dirty="0"/>
              <a:t>Least severe difficulties: 82%</a:t>
            </a:r>
          </a:p>
          <a:p>
            <a:r>
              <a:rPr lang="en-US" sz="3200" b="1" dirty="0"/>
              <a:t>Level two: 80%</a:t>
            </a:r>
          </a:p>
          <a:p>
            <a:r>
              <a:rPr lang="en-US" sz="3200" b="1" dirty="0"/>
              <a:t>Level three: 78%</a:t>
            </a:r>
          </a:p>
          <a:p>
            <a:r>
              <a:rPr lang="en-US" sz="3200" b="1" dirty="0"/>
              <a:t>Level four: 72%</a:t>
            </a:r>
          </a:p>
          <a:p>
            <a:r>
              <a:rPr lang="en-US" sz="3200" b="1" dirty="0"/>
              <a:t>Most severe difficulties: 65%</a:t>
            </a:r>
          </a:p>
        </p:txBody>
      </p:sp>
    </p:spTree>
    <p:extLst>
      <p:ext uri="{BB962C8B-B14F-4D97-AF65-F5344CB8AC3E}">
        <p14:creationId xmlns:p14="http://schemas.microsoft.com/office/powerpoint/2010/main" val="2736170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2018-4635-4884-B97C-D72CF0FF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07" y="2577647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Women with major mobility difficulties are 70% less likely to be asked by their physicians about their need for contraception.</a:t>
            </a:r>
          </a:p>
        </p:txBody>
      </p:sp>
    </p:spTree>
    <p:extLst>
      <p:ext uri="{BB962C8B-B14F-4D97-AF65-F5344CB8AC3E}">
        <p14:creationId xmlns:p14="http://schemas.microsoft.com/office/powerpoint/2010/main" val="298668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DA9A4-261A-4273-BA7C-F9B94C65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STAGE 1 BREAST CANCER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6213F-7D40-4894-B038-FB2B819C9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SEER data merged with Medicare data</a:t>
            </a:r>
          </a:p>
          <a:p>
            <a:r>
              <a:rPr lang="en-US" b="1" dirty="0"/>
              <a:t>All women &lt; age 65 with Stage 1 breast cancer</a:t>
            </a:r>
          </a:p>
          <a:p>
            <a:r>
              <a:rPr lang="en-US" b="1" dirty="0"/>
              <a:t>62% of women without disability got breast conserving surgery compared with 54% of women with disability</a:t>
            </a:r>
          </a:p>
          <a:p>
            <a:r>
              <a:rPr lang="en-US" b="1" dirty="0"/>
              <a:t>After accounting for age at diagnosis, race, ethnicity, tumor characteristics, and other factors, women with disability 24% less likely than other women to get breast conserving surgery</a:t>
            </a:r>
          </a:p>
        </p:txBody>
      </p:sp>
    </p:spTree>
    <p:extLst>
      <p:ext uri="{BB962C8B-B14F-4D97-AF65-F5344CB8AC3E}">
        <p14:creationId xmlns:p14="http://schemas.microsoft.com/office/powerpoint/2010/main" val="230176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D9FE-7BF6-4B78-A371-0E3E2E55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63" y="1713634"/>
            <a:ext cx="10515600" cy="1325563"/>
          </a:xfrm>
        </p:spPr>
        <p:txBody>
          <a:bodyPr/>
          <a:lstStyle/>
          <a:p>
            <a:r>
              <a:rPr lang="en-US" b="1" dirty="0"/>
              <a:t>No financial disclosures to report</a:t>
            </a:r>
          </a:p>
        </p:txBody>
      </p:sp>
    </p:spTree>
    <p:extLst>
      <p:ext uri="{BB962C8B-B14F-4D97-AF65-F5344CB8AC3E}">
        <p14:creationId xmlns:p14="http://schemas.microsoft.com/office/powerpoint/2010/main" val="3027804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C700-9472-4EA2-B940-F9C4D5AA3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AFTER BREAST CONSERVING 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6FB4C-6114-4D50-8B7F-B99599E5A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Equivalent outcomes as mastectomy if women with early stage breast cancer follow up with radiation therapy</a:t>
            </a:r>
          </a:p>
          <a:p>
            <a:r>
              <a:rPr lang="en-US" dirty="0"/>
              <a:t>Looking only at women &lt; age 65 with breast conserving surgery, women with disability 17% less likely to get radiation therapy</a:t>
            </a:r>
          </a:p>
          <a:p>
            <a:r>
              <a:rPr lang="en-US" dirty="0"/>
              <a:t>Women with Stage 1 breast cancer and disability 45% more likely to die of their breast cancer than other women</a:t>
            </a:r>
          </a:p>
        </p:txBody>
      </p:sp>
    </p:spTree>
    <p:extLst>
      <p:ext uri="{BB962C8B-B14F-4D97-AF65-F5344CB8AC3E}">
        <p14:creationId xmlns:p14="http://schemas.microsoft.com/office/powerpoint/2010/main" val="2825914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5F4E2-D210-4BEE-B862-E6F24D0C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POTENTIAL CAUSES OF DISPARITIES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EC0F-B896-48A7-ACAC-E44579C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Patients’ complex underlying health conditions and competing priorities</a:t>
            </a:r>
          </a:p>
          <a:p>
            <a:r>
              <a:rPr lang="en-US" b="1" dirty="0"/>
              <a:t>Disadvantages in social determinants of health</a:t>
            </a:r>
          </a:p>
          <a:p>
            <a:r>
              <a:rPr lang="en-US" b="1" dirty="0"/>
              <a:t>Patients’ preferences for care</a:t>
            </a:r>
          </a:p>
          <a:p>
            <a:r>
              <a:rPr lang="en-US" b="1" dirty="0"/>
              <a:t>Inadequate training of health care professionals</a:t>
            </a:r>
          </a:p>
          <a:p>
            <a:r>
              <a:rPr lang="en-US" b="1" dirty="0"/>
              <a:t>Ineffective communication accommodations</a:t>
            </a:r>
          </a:p>
          <a:p>
            <a:r>
              <a:rPr lang="en-US" b="1" dirty="0"/>
              <a:t>Inaccessible medical diagnostic equipment, including weight scales and exam tables</a:t>
            </a:r>
          </a:p>
          <a:p>
            <a:r>
              <a:rPr lang="en-US" b="1" dirty="0"/>
              <a:t>Inadequate knowledge about ADA mandates for equitable care</a:t>
            </a:r>
          </a:p>
          <a:p>
            <a:r>
              <a:rPr lang="en-US" b="1" dirty="0"/>
              <a:t>Erroneous assumptions about people with disability</a:t>
            </a:r>
          </a:p>
          <a:p>
            <a:r>
              <a:rPr lang="en-US" b="1" dirty="0"/>
              <a:t>Ableism attitudes among clinicians</a:t>
            </a:r>
          </a:p>
        </p:txBody>
      </p:sp>
    </p:spTree>
    <p:extLst>
      <p:ext uri="{BB962C8B-B14F-4D97-AF65-F5344CB8AC3E}">
        <p14:creationId xmlns:p14="http://schemas.microsoft.com/office/powerpoint/2010/main" val="173771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67AB1-84DF-4413-9146-3F8021D0F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2324553"/>
            <a:ext cx="10515600" cy="1325563"/>
          </a:xfrm>
        </p:spPr>
        <p:txBody>
          <a:bodyPr/>
          <a:lstStyle/>
          <a:p>
            <a:r>
              <a:rPr lang="en-US" b="1" dirty="0"/>
              <a:t>Physicians’ attitudes and perceptions</a:t>
            </a:r>
          </a:p>
        </p:txBody>
      </p:sp>
    </p:spTree>
    <p:extLst>
      <p:ext uri="{BB962C8B-B14F-4D97-AF65-F5344CB8AC3E}">
        <p14:creationId xmlns:p14="http://schemas.microsoft.com/office/powerpoint/2010/main" val="2717799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77072-F66E-47AC-91ED-E3D0BE037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NATIONAL SURVEY OF PRACTICING PHYSICIANS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D5787-6A2B-40F1-9F92-E0EF21FCC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national U.S. survey of practicing physicians and their experiences with and perceptions of caring for people with disability</a:t>
            </a:r>
          </a:p>
          <a:p>
            <a:r>
              <a:rPr lang="en-US" dirty="0"/>
              <a:t>Funded by </a:t>
            </a:r>
            <a:r>
              <a:rPr lang="en-US" i="1" dirty="0"/>
              <a:t>Eunice Kennedy Shriver </a:t>
            </a:r>
            <a:r>
              <a:rPr lang="en-US" dirty="0"/>
              <a:t>National Institute of Child Health and Human Development</a:t>
            </a:r>
          </a:p>
          <a:p>
            <a:r>
              <a:rPr lang="en-US" dirty="0"/>
              <a:t>Because if was first national survey, we tried to cover wide-ranging topics: went shallow, not deep</a:t>
            </a:r>
          </a:p>
          <a:p>
            <a:r>
              <a:rPr lang="en-US" dirty="0"/>
              <a:t>Results here about physicians’ perceptions</a:t>
            </a:r>
          </a:p>
          <a:p>
            <a:r>
              <a:rPr lang="en-US" dirty="0"/>
              <a:t>Published in </a:t>
            </a:r>
            <a:r>
              <a:rPr lang="en-US" i="1" dirty="0"/>
              <a:t>Health Affairs, </a:t>
            </a:r>
            <a:r>
              <a:rPr lang="en-US" dirty="0"/>
              <a:t>February 1, 2021  </a:t>
            </a:r>
          </a:p>
        </p:txBody>
      </p:sp>
    </p:spTree>
    <p:extLst>
      <p:ext uri="{BB962C8B-B14F-4D97-AF65-F5344CB8AC3E}">
        <p14:creationId xmlns:p14="http://schemas.microsoft.com/office/powerpoint/2010/main" val="1287917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5EEB-D781-4535-BF3C-94E63DBED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THANKS TO RESEARCH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6095-B46C-4541-B5C1-586325298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Massachusetts General Hospital</a:t>
            </a:r>
          </a:p>
          <a:p>
            <a:pPr lvl="1"/>
            <a:r>
              <a:rPr lang="es-ES" b="1" dirty="0"/>
              <a:t>Sowmya R. Rao, PhD (statistician)</a:t>
            </a:r>
            <a:endParaRPr lang="en-US" b="1" dirty="0"/>
          </a:p>
          <a:p>
            <a:pPr lvl="1"/>
            <a:r>
              <a:rPr lang="en-US" b="1" dirty="0"/>
              <a:t>Karen Donelan, ScD, </a:t>
            </a:r>
            <a:r>
              <a:rPr lang="en-US" b="1" dirty="0" err="1"/>
              <a:t>EdM</a:t>
            </a:r>
            <a:r>
              <a:rPr lang="en-US" b="1" dirty="0"/>
              <a:t> (survey scientist)</a:t>
            </a:r>
          </a:p>
          <a:p>
            <a:pPr lvl="1"/>
            <a:r>
              <a:rPr lang="es-ES" b="1" dirty="0"/>
              <a:t>Nicole D. Agaronnik, BS</a:t>
            </a:r>
            <a:endParaRPr lang="en-US" b="1" dirty="0"/>
          </a:p>
          <a:p>
            <a:r>
              <a:rPr lang="en-US" b="1" dirty="0"/>
              <a:t>University of Colorado, Anschutz Medical Campus (Aurora, CO)</a:t>
            </a:r>
          </a:p>
          <a:p>
            <a:pPr lvl="1"/>
            <a:r>
              <a:rPr lang="es-ES" b="1" dirty="0"/>
              <a:t>Eric G. Campbell, PhD (</a:t>
            </a:r>
            <a:r>
              <a:rPr lang="es-ES" b="1" dirty="0" err="1"/>
              <a:t>survey</a:t>
            </a:r>
            <a:r>
              <a:rPr lang="es-ES" b="1" dirty="0"/>
              <a:t> </a:t>
            </a:r>
            <a:r>
              <a:rPr lang="es-ES" b="1" dirty="0" err="1"/>
              <a:t>scientist</a:t>
            </a:r>
            <a:r>
              <a:rPr lang="es-ES" b="1" dirty="0"/>
              <a:t>)</a:t>
            </a:r>
          </a:p>
          <a:p>
            <a:pPr lvl="1"/>
            <a:r>
              <a:rPr lang="it-IT" b="1" dirty="0"/>
              <a:t>Julie Ressalam, MPH, CHES</a:t>
            </a:r>
            <a:endParaRPr lang="en-US" b="1" dirty="0"/>
          </a:p>
          <a:p>
            <a:r>
              <a:rPr lang="en-US" b="1" dirty="0"/>
              <a:t>University of Massachusetts-Boston, Center for Survey Research</a:t>
            </a:r>
          </a:p>
          <a:p>
            <a:pPr lvl="1"/>
            <a:r>
              <a:rPr lang="es-ES" b="1" dirty="0"/>
              <a:t>Dragana Bolcic-Jankovic, PhD (</a:t>
            </a:r>
            <a:r>
              <a:rPr lang="es-ES" b="1" dirty="0" err="1"/>
              <a:t>survey</a:t>
            </a:r>
            <a:r>
              <a:rPr lang="es-ES" b="1" dirty="0"/>
              <a:t> </a:t>
            </a:r>
            <a:r>
              <a:rPr lang="es-ES" b="1" dirty="0" err="1"/>
              <a:t>scientist</a:t>
            </a:r>
            <a:r>
              <a:rPr lang="es-ES" b="1" dirty="0"/>
              <a:t>, led </a:t>
            </a:r>
            <a:r>
              <a:rPr lang="es-ES" b="1" dirty="0" err="1"/>
              <a:t>survey</a:t>
            </a:r>
            <a:r>
              <a:rPr lang="es-ES" b="1" dirty="0"/>
              <a:t> </a:t>
            </a:r>
            <a:r>
              <a:rPr lang="es-ES" b="1" dirty="0" err="1"/>
              <a:t>administration</a:t>
            </a:r>
            <a:r>
              <a:rPr lang="es-ES" b="1" dirty="0"/>
              <a:t>)</a:t>
            </a:r>
            <a:endParaRPr lang="en-US" b="1" dirty="0"/>
          </a:p>
          <a:p>
            <a:r>
              <a:rPr lang="en-US" b="1" dirty="0"/>
              <a:t>Baystate Health, Springfield, MA</a:t>
            </a:r>
          </a:p>
          <a:p>
            <a:pPr lvl="1"/>
            <a:r>
              <a:rPr lang="en-US" b="1" dirty="0"/>
              <a:t>Tara Lagu, MD, MPH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46973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7FC5D-825F-44C7-8B5C-8986D452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PHYSICIAN SPECIALITIES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107AC-1ECD-4042-9F2F-2E9E2A860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Internal medicine/general internal medicine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Family practice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Rheumatology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Neurology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Ophthalmology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Orthopedic surgery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Obstetrics/gynecology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7380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F18C-B8E6-486F-B479-1292E285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SURVEY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F2AF-AABB-44CD-92DD-57320F9C1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Conducted in-depth individual interviews with 20 practicing physicians in Massachusetts</a:t>
            </a:r>
          </a:p>
          <a:p>
            <a:r>
              <a:rPr lang="en-US" b="1" dirty="0"/>
              <a:t>Conducted 3 focus groups with 22 practicing physicians total across 3 states</a:t>
            </a:r>
          </a:p>
          <a:p>
            <a:r>
              <a:rPr lang="en-US" b="1" dirty="0"/>
              <a:t>Identified key topic areas for survey</a:t>
            </a:r>
          </a:p>
          <a:p>
            <a:r>
              <a:rPr lang="en-US" b="1" dirty="0"/>
              <a:t>Designed survey iteratively</a:t>
            </a:r>
          </a:p>
          <a:p>
            <a:r>
              <a:rPr lang="en-US" b="1" dirty="0"/>
              <a:t>Conducted 8 cognitive interviews and 50 pilot tests of draft survey</a:t>
            </a:r>
          </a:p>
          <a:p>
            <a:r>
              <a:rPr lang="en-US" b="1" dirty="0"/>
              <a:t>Final survey:  8 modules, 75 questions – again, broad but not deep</a:t>
            </a:r>
          </a:p>
        </p:txBody>
      </p:sp>
    </p:spTree>
    <p:extLst>
      <p:ext uri="{BB962C8B-B14F-4D97-AF65-F5344CB8AC3E}">
        <p14:creationId xmlns:p14="http://schemas.microsoft.com/office/powerpoint/2010/main" val="2701541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05D0F-090A-491C-BA40-0B9D3AC4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CONDUCTING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0FA2D-BB98-4C3D-8A10-E3E962C79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Randomly sampled practicing physicians from national list</a:t>
            </a:r>
          </a:p>
          <a:p>
            <a:r>
              <a:rPr lang="en-US" b="1" dirty="0"/>
              <a:t>Eliminated trainees, VA physicians, locum tenens physicians, physicians no longer practicing, etc.</a:t>
            </a:r>
          </a:p>
          <a:p>
            <a:r>
              <a:rPr lang="en-US" b="1" dirty="0"/>
              <a:t>Sampled 350 physicians in each primary care specialty + 140 physicians in each of the 5 specialties = 1,400 total in sample</a:t>
            </a:r>
          </a:p>
          <a:p>
            <a:r>
              <a:rPr lang="en-US" b="1" dirty="0"/>
              <a:t>CSR mailed paper survey in October 2019, with $50 bill inside</a:t>
            </a:r>
          </a:p>
          <a:p>
            <a:r>
              <a:rPr lang="en-US" b="1" dirty="0"/>
              <a:t>Also offered option to answer survey on line</a:t>
            </a:r>
          </a:p>
          <a:p>
            <a:r>
              <a:rPr lang="en-US" b="1" dirty="0"/>
              <a:t>Final follow up complicated by pandemic in Spring 2020</a:t>
            </a:r>
          </a:p>
          <a:p>
            <a:r>
              <a:rPr lang="en-US" b="1" dirty="0"/>
              <a:t>Response rate: 61%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35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398B1-7075-47C6-A2E1-E56BF0FB2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4556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/>
              <a:t>Many findings on various topics. Focus here on physicians’ perceptions of caring for people with disability.</a:t>
            </a:r>
          </a:p>
        </p:txBody>
      </p:sp>
    </p:spTree>
    <p:extLst>
      <p:ext uri="{BB962C8B-B14F-4D97-AF65-F5344CB8AC3E}">
        <p14:creationId xmlns:p14="http://schemas.microsoft.com/office/powerpoint/2010/main" val="1923793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C60A-65D3-43E7-BFE9-E78AFA8F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74A87-43CB-4307-9AB5-E3EC9A4DC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/>
              <a:t>82% of physicians report that people with significant disability have overall worse quality of life than other people</a:t>
            </a:r>
          </a:p>
          <a:p>
            <a:r>
              <a:rPr lang="en-US" sz="3200" b="1" dirty="0"/>
              <a:t>41% of physicians are very confident in their ability to provide equal quality care to people with disability</a:t>
            </a:r>
          </a:p>
          <a:p>
            <a:r>
              <a:rPr lang="en-US" sz="3200" b="1" dirty="0"/>
              <a:t>56% strongly welcome people with disability into their practices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9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4FFF-F8E5-49BF-92D0-C64755DA7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27DCC-C646-4B80-B889-196DB6B1B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61 million Americans with disability and these numbers are growing</a:t>
            </a:r>
          </a:p>
          <a:p>
            <a:r>
              <a:rPr lang="en-US" sz="3200" b="1" kern="0" dirty="0">
                <a:cs typeface="Arial" panose="020B0604020202020204" pitchFamily="34" charset="0"/>
              </a:rPr>
              <a:t>“Disability in America is not a minority issue … Disability affects today or will affect tomorrow the lives of most Americans.” (National Academy of Medicine, 2007)</a:t>
            </a:r>
          </a:p>
          <a:p>
            <a:r>
              <a:rPr lang="en-US" sz="3200" b="1" kern="0" dirty="0">
                <a:cs typeface="Arial" panose="020B0604020202020204" pitchFamily="34" charset="0"/>
              </a:rPr>
              <a:t>30+ years since passage of the Americans with Disabilities Act</a:t>
            </a:r>
          </a:p>
          <a:p>
            <a:r>
              <a:rPr lang="en-US" sz="3200" b="1" kern="0" dirty="0">
                <a:cs typeface="Arial" panose="020B0604020202020204" pitchFamily="34" charset="0"/>
              </a:rPr>
              <a:t>43+ years since regulations implemented under Section 504 of 1973 Rehabilitation Act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70261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A5B6-9C14-41FF-8123-1A48384A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738C6-BAC0-4360-B808-ECD2B5FAD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18% of physicians strongly agree that people with disability are often treated unfairly in the health care system</a:t>
            </a:r>
          </a:p>
          <a:p>
            <a:r>
              <a:rPr lang="en-US" sz="3200" b="1" dirty="0"/>
              <a:t>80% strongly agree that understanding their patients with disability is very valuable</a:t>
            </a:r>
          </a:p>
        </p:txBody>
      </p:sp>
    </p:spTree>
    <p:extLst>
      <p:ext uri="{BB962C8B-B14F-4D97-AF65-F5344CB8AC3E}">
        <p14:creationId xmlns:p14="http://schemas.microsoft.com/office/powerpoint/2010/main" val="913399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2F879-7B2B-4C0F-8FF7-4CEC61FF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MULTIVARIABLE ANALYSIS: QOL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843E6-92F7-442B-83E6-08607B4A4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Women physicians much LESS likely than men to report worse quality of life for people with disability</a:t>
            </a:r>
          </a:p>
          <a:p>
            <a:r>
              <a:rPr lang="en-US" sz="3600" b="1" dirty="0"/>
              <a:t>Safety-net physicians much less likely than non-safety net physicians to report worse quality of life for people with disability</a:t>
            </a:r>
          </a:p>
        </p:txBody>
      </p:sp>
    </p:spTree>
    <p:extLst>
      <p:ext uri="{BB962C8B-B14F-4D97-AF65-F5344CB8AC3E}">
        <p14:creationId xmlns:p14="http://schemas.microsoft.com/office/powerpoint/2010/main" val="3785850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1836-8C6C-4790-9863-8C0A61ABD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MULTIVARIABLE ANAYSIS: WELCOMING PWD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2DB33-39C0-4034-AC36-E34D13825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Women physicians much more welcoming than men</a:t>
            </a:r>
          </a:p>
          <a:p>
            <a:r>
              <a:rPr lang="en-US" b="1" dirty="0"/>
              <a:t>Some racial/ethnic differences, but samples for under-represented minorities too small to evaluate fully</a:t>
            </a:r>
          </a:p>
          <a:p>
            <a:r>
              <a:rPr lang="en-US" b="1" dirty="0"/>
              <a:t>Older physicians much less welcoming than younger physicians</a:t>
            </a:r>
          </a:p>
          <a:p>
            <a:r>
              <a:rPr lang="en-US" b="1" dirty="0"/>
              <a:t>Physicians in private practice much less welcoming than physicians at teaching hospitals</a:t>
            </a:r>
          </a:p>
          <a:p>
            <a:r>
              <a:rPr lang="en-US" b="1" dirty="0"/>
              <a:t>Physicians who value understanding patients with disability much more welcoming</a:t>
            </a:r>
          </a:p>
          <a:p>
            <a:r>
              <a:rPr lang="en-US" b="1" dirty="0"/>
              <a:t>Physicians who feel very confident about ability to provide equal quality of care much more welcoming than other physicians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20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FD3F7-A430-4F10-8888-799FDAA35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B86F1-D150-415F-91F0-73DFD995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Social desirability bias not evident (survey gave physicians option to say people with disability have same – or better – QOL)</a:t>
            </a:r>
          </a:p>
          <a:p>
            <a:r>
              <a:rPr lang="en-US" b="1" dirty="0"/>
              <a:t>Response about worse quality of life suggests strong confidence in their answer (i.e., that no one would argue with their response)</a:t>
            </a:r>
          </a:p>
          <a:p>
            <a:r>
              <a:rPr lang="en-US" b="1" dirty="0"/>
              <a:t>Raises question about care for people with disability in times of scarce resources: COVID-19 pandemic</a:t>
            </a:r>
          </a:p>
          <a:p>
            <a:r>
              <a:rPr lang="en-US" b="1" dirty="0"/>
              <a:t>Given potential bias of physicians, how do we ensure that people with disability get equal quality care</a:t>
            </a:r>
          </a:p>
        </p:txBody>
      </p:sp>
    </p:spTree>
    <p:extLst>
      <p:ext uri="{BB962C8B-B14F-4D97-AF65-F5344CB8AC3E}">
        <p14:creationId xmlns:p14="http://schemas.microsoft.com/office/powerpoint/2010/main" val="3307171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BB973-BD04-4C22-B2B3-9D9E794D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DISCUSSION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1086D-B42F-4DE0-A506-8ACF47AFD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Only 41% of physicians feel confident in ability to provide equal quality care to people with disability</a:t>
            </a:r>
          </a:p>
          <a:p>
            <a:r>
              <a:rPr lang="en-US" b="1" dirty="0"/>
              <a:t>Those who do not feel confident are less welcoming of people with disability in their practices</a:t>
            </a:r>
          </a:p>
          <a:p>
            <a:r>
              <a:rPr lang="en-US" b="1" dirty="0"/>
              <a:t>30+ years after enactment of Americans with Disabilities Act, troubling that less than half of physicians feel confident about providing equal quality care</a:t>
            </a:r>
          </a:p>
          <a:p>
            <a:r>
              <a:rPr lang="en-US" b="1" dirty="0"/>
              <a:t>Clearly, this must be addressed – but how quickly can that happen?</a:t>
            </a:r>
          </a:p>
        </p:txBody>
      </p:sp>
    </p:spTree>
    <p:extLst>
      <p:ext uri="{BB962C8B-B14F-4D97-AF65-F5344CB8AC3E}">
        <p14:creationId xmlns:p14="http://schemas.microsoft.com/office/powerpoint/2010/main" val="2921752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8041-6E7F-4C5E-A0C7-188044DD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620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/>
              <a:t>Why should patients with disability need to prove to their doctor that they value the quality of their life to get equal quality care?</a:t>
            </a:r>
          </a:p>
        </p:txBody>
      </p:sp>
    </p:spTree>
    <p:extLst>
      <p:ext uri="{BB962C8B-B14F-4D97-AF65-F5344CB8AC3E}">
        <p14:creationId xmlns:p14="http://schemas.microsoft.com/office/powerpoint/2010/main" val="3872130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DB2F9-7AC3-4E0F-A04D-D636FE28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8" y="1820946"/>
            <a:ext cx="10515600" cy="1325563"/>
          </a:xfrm>
        </p:spPr>
        <p:txBody>
          <a:bodyPr/>
          <a:lstStyle/>
          <a:p>
            <a:r>
              <a:rPr lang="en-US" b="1" dirty="0"/>
              <a:t>Michael’s story</a:t>
            </a:r>
          </a:p>
        </p:txBody>
      </p:sp>
    </p:spTree>
    <p:extLst>
      <p:ext uri="{BB962C8B-B14F-4D97-AF65-F5344CB8AC3E}">
        <p14:creationId xmlns:p14="http://schemas.microsoft.com/office/powerpoint/2010/main" val="881298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hotograph of Michael sitting outdoors in his power wheelchair. He uses a trackball and his chin to operate the wheelchair.">
            <a:extLst>
              <a:ext uri="{FF2B5EF4-FFF2-40B4-BE49-F238E27FC236}">
                <a16:creationId xmlns:a16="http://schemas.microsoft.com/office/drawing/2014/main" id="{8DC5B4A0-E83F-4C93-A7E0-C2C4E9A32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207" y="478388"/>
            <a:ext cx="7945317" cy="5958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6480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ED8-DA3B-4CDE-BDC9-DD959503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MICHAEL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22B5E-9F63-4CF7-BEF5-59B462504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0" dirty="0"/>
              <a:t>61 years old, 21 year history of primary progressive multiple sclerosis (PPMS)</a:t>
            </a:r>
          </a:p>
          <a:p>
            <a:r>
              <a:rPr lang="en-US" b="1" kern="0" dirty="0"/>
              <a:t>Born Birmingham, England; DPhil physics Oxford University</a:t>
            </a:r>
          </a:p>
          <a:p>
            <a:r>
              <a:rPr lang="en-US" b="1" kern="0" dirty="0"/>
              <a:t>Excellent physical health: high altitude, long distance cyclist; became avid speed skater and cross country skier after moving to North America in 1981 for post-doc at Cornell</a:t>
            </a:r>
          </a:p>
          <a:p>
            <a:r>
              <a:rPr lang="en-US" b="1" kern="0" dirty="0"/>
              <a:t>PPMS diagnosed at age 42; needed wheelchair in 7 years</a:t>
            </a:r>
          </a:p>
          <a:p>
            <a:r>
              <a:rPr lang="en-US" b="1" kern="0" dirty="0"/>
              <a:t>Complete quadriplegia; cannot move his body volitionally below his neck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98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3ACF85E-670B-4766-BEAF-5880F6CA7B3F}"/>
              </a:ext>
            </a:extLst>
          </p:cNvPr>
          <p:cNvSpPr txBox="1">
            <a:spLocks noChangeArrowheads="1"/>
          </p:cNvSpPr>
          <p:nvPr/>
        </p:nvSpPr>
        <p:spPr>
          <a:xfrm>
            <a:off x="1946246" y="2267914"/>
            <a:ext cx="8774884" cy="12974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b="1" kern="0" dirty="0">
                <a:latin typeface="Arial"/>
              </a:rPr>
              <a:t>4,125 km (≈ 2,563 miles) on wheelchair odometer after 3.5 years of use</a:t>
            </a:r>
          </a:p>
        </p:txBody>
      </p:sp>
    </p:spTree>
    <p:extLst>
      <p:ext uri="{BB962C8B-B14F-4D97-AF65-F5344CB8AC3E}">
        <p14:creationId xmlns:p14="http://schemas.microsoft.com/office/powerpoint/2010/main" val="2109334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5747-94CD-4BE3-AE4A-6E86319D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8" y="2424833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Why is it so hard to make health care fully equitable and accessible to people with disability?</a:t>
            </a:r>
          </a:p>
        </p:txBody>
      </p:sp>
    </p:spTree>
    <p:extLst>
      <p:ext uri="{BB962C8B-B14F-4D97-AF65-F5344CB8AC3E}">
        <p14:creationId xmlns:p14="http://schemas.microsoft.com/office/powerpoint/2010/main" val="4025154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75B0-56AE-4567-AEEB-BD756CB1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MICHAEL’S CARE PROVIDERS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B0256-115E-42EA-9359-3F0CFEF4A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kern="0" dirty="0"/>
              <a:t>To obtain required PCA services and other reasons, Michael enrolled in PACE (Program for All-Inclusive Care of the Elderly)</a:t>
            </a:r>
          </a:p>
          <a:p>
            <a:pPr lvl="1"/>
            <a:r>
              <a:rPr lang="en-US" b="1" kern="0" dirty="0"/>
              <a:t>Nursing home-certifiable, Medicare, ≥ age 55</a:t>
            </a:r>
          </a:p>
          <a:p>
            <a:pPr lvl="1"/>
            <a:r>
              <a:rPr lang="en-US" b="1" kern="0" dirty="0"/>
              <a:t>Most members transported from home to adult day care, returning to family at night</a:t>
            </a:r>
          </a:p>
          <a:p>
            <a:pPr lvl="1"/>
            <a:r>
              <a:rPr lang="en-US" b="1" kern="0" dirty="0"/>
              <a:t>Must exclusively use PACE physicians</a:t>
            </a:r>
          </a:p>
          <a:p>
            <a:r>
              <a:rPr lang="en-US" b="1" kern="0" dirty="0"/>
              <a:t>Some PACE leaders did not want him because he lives alone; they thought he should be in nursing home</a:t>
            </a:r>
          </a:p>
          <a:p>
            <a:r>
              <a:rPr lang="en-US" b="1" kern="0" dirty="0"/>
              <a:t>Worked well: PCA coverage 10 hours/day, home nursing daily</a:t>
            </a:r>
          </a:p>
          <a:p>
            <a:r>
              <a:rPr lang="en-US" b="1" kern="0" dirty="0"/>
              <a:t>Michael did not attend PACE adult day care, preferring to be active in his community</a:t>
            </a:r>
          </a:p>
        </p:txBody>
      </p:sp>
    </p:spTree>
    <p:extLst>
      <p:ext uri="{BB962C8B-B14F-4D97-AF65-F5344CB8AC3E}">
        <p14:creationId xmlns:p14="http://schemas.microsoft.com/office/powerpoint/2010/main" val="3210424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7837-6EAA-47E8-B7F5-0E205806C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MICHAEL’S CANCER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BE901-4D9A-47B6-8F51-C6963939D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kern="0" dirty="0"/>
              <a:t>March 2015, started complaining of:</a:t>
            </a:r>
          </a:p>
          <a:p>
            <a:pPr lvl="1"/>
            <a:r>
              <a:rPr lang="en-US" sz="2800" b="1" kern="0" dirty="0"/>
              <a:t>Loss of appetite</a:t>
            </a:r>
          </a:p>
          <a:p>
            <a:pPr lvl="1"/>
            <a:r>
              <a:rPr lang="en-US" sz="2800" b="1" kern="0" dirty="0"/>
              <a:t>Early satiety</a:t>
            </a:r>
          </a:p>
          <a:p>
            <a:pPr lvl="1"/>
            <a:r>
              <a:rPr lang="en-US" sz="2800" b="1" kern="0" dirty="0"/>
              <a:t>Occasional vomiting and nausea</a:t>
            </a:r>
          </a:p>
          <a:p>
            <a:pPr lvl="1"/>
            <a:r>
              <a:rPr lang="en-US" sz="2800" b="1" kern="0" dirty="0"/>
              <a:t>Reduced food intake</a:t>
            </a:r>
          </a:p>
          <a:p>
            <a:pPr lvl="1"/>
            <a:r>
              <a:rPr lang="en-US" sz="2800" b="1" kern="0" dirty="0"/>
              <a:t>Change in bowel patterns</a:t>
            </a:r>
          </a:p>
          <a:p>
            <a:r>
              <a:rPr lang="en-US" sz="3200" b="1" kern="0" dirty="0"/>
              <a:t>Lower abdomen grew distended</a:t>
            </a:r>
          </a:p>
          <a:p>
            <a:r>
              <a:rPr lang="en-US" sz="3200" b="1" kern="0" dirty="0"/>
              <a:t>He asked PACE repeatedly for gastroenterology evaluation, but NP failed to schedule</a:t>
            </a:r>
          </a:p>
        </p:txBody>
      </p:sp>
    </p:spTree>
    <p:extLst>
      <p:ext uri="{BB962C8B-B14F-4D97-AF65-F5344CB8AC3E}">
        <p14:creationId xmlns:p14="http://schemas.microsoft.com/office/powerpoint/2010/main" val="21013979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29B59-EA26-486A-913C-4D818A14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MICHAEL’S CANCER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13E24-E1E0-4F3F-B7C8-FE5808D62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kern="0" dirty="0"/>
              <a:t>May 2015: blood pressure rose to 160/100-110, despite previously normal values; not controlled by medication</a:t>
            </a:r>
          </a:p>
          <a:p>
            <a:r>
              <a:rPr lang="en-US" sz="3600" b="1" kern="0" dirty="0"/>
              <a:t>June 2015: started having trouble saying more than several words before needing to take a breath</a:t>
            </a:r>
          </a:p>
          <a:p>
            <a:r>
              <a:rPr lang="en-US" sz="3600" b="1" kern="0" dirty="0"/>
              <a:t>Early July 2015: PACE primary care MD visited him at home for 6-month check up, but did not examine him saying he could not get Michael out of his wheelchair</a:t>
            </a:r>
          </a:p>
          <a:p>
            <a:pPr lvl="1"/>
            <a:r>
              <a:rPr lang="en-US" sz="3200" b="1" dirty="0"/>
              <a:t>Didn’t even lift up his shirt</a:t>
            </a:r>
          </a:p>
        </p:txBody>
      </p:sp>
    </p:spTree>
    <p:extLst>
      <p:ext uri="{BB962C8B-B14F-4D97-AF65-F5344CB8AC3E}">
        <p14:creationId xmlns:p14="http://schemas.microsoft.com/office/powerpoint/2010/main" val="2128806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graph of rehab power wheelchair, fully recumbent. Thus, the occupant is lying flat on their back, easy for a physician to examine. ">
            <a:extLst>
              <a:ext uri="{FF2B5EF4-FFF2-40B4-BE49-F238E27FC236}">
                <a16:creationId xmlns:a16="http://schemas.microsoft.com/office/drawing/2014/main" id="{10B3BD66-175A-49BD-8458-B55FB34F2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93" y="1187827"/>
            <a:ext cx="6694413" cy="44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608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hotograph of two people in powered wheelchairs. They are on the sidewalk on a bridge smiling at the camera.">
            <a:extLst>
              <a:ext uri="{FF2B5EF4-FFF2-40B4-BE49-F238E27FC236}">
                <a16:creationId xmlns:a16="http://schemas.microsoft.com/office/drawing/2014/main" id="{FE22014A-A583-4998-82B3-BB6BA3B38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4437" y="498568"/>
            <a:ext cx="8182671" cy="6137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86454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889E-BC26-4911-AF17-3FC152350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MICHAEL’S CANCER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DA6B3-EA62-4A62-BDAE-F9AD09D50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kern="0" dirty="0"/>
              <a:t>My mid-July Michael’s birthday visit</a:t>
            </a:r>
          </a:p>
          <a:p>
            <a:r>
              <a:rPr lang="en-US" sz="3200" b="1" kern="0" dirty="0"/>
              <a:t>Haggard, unable to eat, vomited even small meals, difficulty talking, hugely distended lower abdomen, edematous legs</a:t>
            </a:r>
          </a:p>
          <a:p>
            <a:r>
              <a:rPr lang="en-US" sz="3200" b="1" kern="0" dirty="0"/>
              <a:t>I got Michael’s permission to actively advocate for him with PACE</a:t>
            </a:r>
          </a:p>
          <a:p>
            <a:r>
              <a:rPr lang="en-US" sz="3200" b="1" kern="0" dirty="0"/>
              <a:t>Following Friday, Michael had CT scan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866583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09182-18F9-431E-B744-06983A8D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MICHAEL’S CANCER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6F74F-AF2D-410A-A62C-33FE716C3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9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b="1" kern="0" dirty="0"/>
              <a:t>Over weekend after CT scan, had fever of 102°, could not eat</a:t>
            </a:r>
          </a:p>
          <a:p>
            <a:r>
              <a:rPr lang="en-US" sz="3200" b="1" kern="0" dirty="0"/>
              <a:t>Visiting nurse prescribed Tylenol</a:t>
            </a:r>
          </a:p>
          <a:p>
            <a:r>
              <a:rPr lang="en-US" sz="3200" b="1" kern="0" dirty="0"/>
              <a:t>Early Monday: I telephoned PCP to find out results of Friday’s CT scan</a:t>
            </a:r>
          </a:p>
          <a:p>
            <a:r>
              <a:rPr lang="en-US" sz="3200" b="1" kern="0" dirty="0"/>
              <a:t>Lower abdominal mass</a:t>
            </a:r>
          </a:p>
          <a:p>
            <a:r>
              <a:rPr lang="en-US" sz="3200" b="1" kern="0" dirty="0"/>
              <a:t>I insisted he be treated at a major academic medical center in  nearby city rather than their affiliated community hospital</a:t>
            </a:r>
          </a:p>
        </p:txBody>
      </p:sp>
    </p:spTree>
    <p:extLst>
      <p:ext uri="{BB962C8B-B14F-4D97-AF65-F5344CB8AC3E}">
        <p14:creationId xmlns:p14="http://schemas.microsoft.com/office/powerpoint/2010/main" val="7064233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12C7F-C629-45BB-A535-FFE14182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MICHAEL’S CANCER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4DB70-0DEA-4720-8C3A-6263F4590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0" dirty="0"/>
              <a:t>When admitted, found to have bilateral femoral vein clots</a:t>
            </a:r>
          </a:p>
          <a:p>
            <a:r>
              <a:rPr lang="en-US" b="1" kern="0" dirty="0"/>
              <a:t>July 30, 2015: Michael had a 15-pound gastrointestinal stromal tumor (GIST) removed and </a:t>
            </a:r>
            <a:r>
              <a:rPr lang="en-US" b="1" kern="0" dirty="0" err="1"/>
              <a:t>IVC</a:t>
            </a:r>
            <a:r>
              <a:rPr lang="en-US" b="1" kern="0" dirty="0"/>
              <a:t> filter placed (to prevent clots from reaching his lungs)</a:t>
            </a:r>
          </a:p>
          <a:p>
            <a:r>
              <a:rPr lang="en-US" b="1" kern="0" dirty="0"/>
              <a:t>His blood pressure fell to normal</a:t>
            </a:r>
          </a:p>
          <a:p>
            <a:r>
              <a:rPr lang="en-US" b="1" kern="0" dirty="0"/>
              <a:t>His breathing returned to baseline pattern</a:t>
            </a:r>
          </a:p>
          <a:p>
            <a:r>
              <a:rPr lang="en-US" b="1" kern="0" dirty="0"/>
              <a:t>Takes daily imatinib – fortunately, no side effects</a:t>
            </a:r>
          </a:p>
          <a:p>
            <a:r>
              <a:rPr lang="en-US" b="1" kern="0" dirty="0"/>
              <a:t>56 months later, tumor free</a:t>
            </a:r>
          </a:p>
          <a:p>
            <a:pPr marL="0" indent="0">
              <a:buNone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376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A4446-0A8E-496A-A79C-B9ACB876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MICHAEL’S CANCER #6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3CFB-DB2B-43C8-BA70-930F35B8C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kern="0" dirty="0"/>
              <a:t>Clearly, he got substandard care.</a:t>
            </a:r>
          </a:p>
          <a:p>
            <a:r>
              <a:rPr lang="en-US" b="1" kern="0" dirty="0"/>
              <a:t>But was there more going on?</a:t>
            </a:r>
          </a:p>
          <a:p>
            <a:r>
              <a:rPr lang="en-US" b="1" kern="0" dirty="0"/>
              <a:t>Home care nurse thought he was getting fat because he does not exercise.</a:t>
            </a:r>
          </a:p>
          <a:p>
            <a:r>
              <a:rPr lang="en-US" b="1" kern="0" dirty="0"/>
              <a:t>Diagnostic overshadowing</a:t>
            </a:r>
          </a:p>
          <a:p>
            <a:pPr lvl="1"/>
            <a:r>
              <a:rPr lang="en-US" sz="2800" b="1" kern="0" dirty="0"/>
              <a:t>MS does cause constipation. Was abdominal distension caused by stool?</a:t>
            </a:r>
          </a:p>
          <a:p>
            <a:pPr lvl="1"/>
            <a:r>
              <a:rPr lang="en-US" sz="2800" b="1" kern="0" dirty="0"/>
              <a:t>Severe MS can cause breathing problems.</a:t>
            </a:r>
          </a:p>
          <a:p>
            <a:pPr lvl="1"/>
            <a:r>
              <a:rPr lang="en-US" sz="2800" b="1" kern="0" dirty="0"/>
              <a:t>No relationship between MS and hypertension.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795819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1B077A9-8D67-4873-B38F-60840BB91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769" y="1862272"/>
            <a:ext cx="9092743" cy="338638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Social worker admitted that palliation is PACE’s goal: he is so “very disabled” that, for Michael, their primary goal was “palliation” rather than active exploration and intervention as needed. Hopefully, this attitude is rare, but maybe not ...</a:t>
            </a:r>
          </a:p>
        </p:txBody>
      </p:sp>
    </p:spTree>
    <p:extLst>
      <p:ext uri="{BB962C8B-B14F-4D97-AF65-F5344CB8AC3E}">
        <p14:creationId xmlns:p14="http://schemas.microsoft.com/office/powerpoint/2010/main" val="33521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B5747-94CD-4BE3-AE4A-6E86319D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328" y="2424833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Why in 2021 do people with disability still confront barriers and experience disparities in their health care?</a:t>
            </a:r>
          </a:p>
        </p:txBody>
      </p:sp>
    </p:spTree>
    <p:extLst>
      <p:ext uri="{BB962C8B-B14F-4D97-AF65-F5344CB8AC3E}">
        <p14:creationId xmlns:p14="http://schemas.microsoft.com/office/powerpoint/2010/main" val="37844067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8041-6E7F-4C5E-A0C7-188044DD6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620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/>
              <a:t>Why should patients with disability need to prove to their doctor that they value the quality of their life to get equal quality care?</a:t>
            </a:r>
          </a:p>
        </p:txBody>
      </p:sp>
    </p:spTree>
    <p:extLst>
      <p:ext uri="{BB962C8B-B14F-4D97-AF65-F5344CB8AC3E}">
        <p14:creationId xmlns:p14="http://schemas.microsoft.com/office/powerpoint/2010/main" val="124575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ireworks in the sky&#10;&#10;">
            <a:extLst>
              <a:ext uri="{FF2B5EF4-FFF2-40B4-BE49-F238E27FC236}">
                <a16:creationId xmlns:a16="http://schemas.microsoft.com/office/drawing/2014/main" id="{81AFBA19-6B20-449C-8E4E-9FCD0F7C0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0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7827-7CE4-4F59-9EDA-F3B016BA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ORGANIZATION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BD3CC-A669-48EE-90A0-77924B0A6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Disparities: social determinants of health</a:t>
            </a:r>
          </a:p>
          <a:p>
            <a:r>
              <a:rPr lang="en-US" sz="3600" b="1" dirty="0"/>
              <a:t>Disparities: screening and preventive services</a:t>
            </a:r>
          </a:p>
          <a:p>
            <a:r>
              <a:rPr lang="en-US" sz="3600" b="1" dirty="0"/>
              <a:t>Physicians’ attitudes and perceptions: survey findings</a:t>
            </a:r>
          </a:p>
          <a:p>
            <a:r>
              <a:rPr lang="en-US" sz="3600" b="1" dirty="0"/>
              <a:t>Michael’s story</a:t>
            </a: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4964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D3EF-3E51-4AD0-8BBD-65C64010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1924503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Social determinants of health</a:t>
            </a:r>
          </a:p>
        </p:txBody>
      </p:sp>
    </p:spTree>
    <p:extLst>
      <p:ext uri="{BB962C8B-B14F-4D97-AF65-F5344CB8AC3E}">
        <p14:creationId xmlns:p14="http://schemas.microsoft.com/office/powerpoint/2010/main" val="170063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D168E-CF6C-4B26-B2CF-32ECDB18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Autofit/>
          </a:bodyPr>
          <a:lstStyle/>
          <a:p>
            <a:r>
              <a:rPr lang="en-US" b="1" dirty="0"/>
              <a:t>Social determinants of health – social factors that can affect physical and emotional wellbeing and ability to receive health care services. Increasing recognition of their role in population health.</a:t>
            </a:r>
          </a:p>
        </p:txBody>
      </p:sp>
    </p:spTree>
    <p:extLst>
      <p:ext uri="{BB962C8B-B14F-4D97-AF65-F5344CB8AC3E}">
        <p14:creationId xmlns:p14="http://schemas.microsoft.com/office/powerpoint/2010/main" val="2759510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5C8C-E458-4798-AB1F-C0E08E6E2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5187"/>
            <a:ext cx="10972800" cy="842452"/>
          </a:xfrm>
        </p:spPr>
        <p:txBody>
          <a:bodyPr/>
          <a:lstStyle/>
          <a:p>
            <a:r>
              <a:rPr lang="en-US" b="1" dirty="0"/>
              <a:t>SOCIAL DETERMINANTS OF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B4F28-C56B-4BEA-83BD-DB111873B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92328"/>
          </a:xfrm>
        </p:spPr>
        <p:txBody>
          <a:bodyPr>
            <a:normAutofit/>
          </a:bodyPr>
          <a:lstStyle/>
          <a:p>
            <a:r>
              <a:rPr lang="en-US" sz="3200" dirty="0"/>
              <a:t>Low incomes</a:t>
            </a:r>
          </a:p>
          <a:p>
            <a:r>
              <a:rPr lang="en-US" sz="3200" dirty="0"/>
              <a:t>Low education</a:t>
            </a:r>
          </a:p>
          <a:p>
            <a:r>
              <a:rPr lang="en-US" sz="3200" dirty="0"/>
              <a:t>High unemployment  rates</a:t>
            </a:r>
          </a:p>
          <a:p>
            <a:r>
              <a:rPr lang="en-US" sz="3200" dirty="0"/>
              <a:t>Poor housing, inaccessible housing, and/or housing insecurity</a:t>
            </a:r>
          </a:p>
          <a:p>
            <a:r>
              <a:rPr lang="en-US" sz="3200" dirty="0"/>
              <a:t>Significant transportation problems</a:t>
            </a:r>
          </a:p>
          <a:p>
            <a:r>
              <a:rPr lang="en-US" sz="3200" dirty="0"/>
              <a:t>Food insecurity</a:t>
            </a:r>
          </a:p>
          <a:p>
            <a:r>
              <a:rPr lang="en-US" sz="3200" dirty="0"/>
              <a:t>Domestic violence, intimate partners, or caregiver abuse (men and women)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684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2100</Words>
  <Application>Microsoft Office PowerPoint</Application>
  <PresentationFormat>Widescreen</PresentationFormat>
  <Paragraphs>214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Health Care Disparities for People with Disability and Potential Role of Physician Bias</vt:lpstr>
      <vt:lpstr>No financial disclosures to report</vt:lpstr>
      <vt:lpstr>CONTEXT</vt:lpstr>
      <vt:lpstr>Why is it so hard to make health care fully equitable and accessible to people with disability?</vt:lpstr>
      <vt:lpstr>Why in 2021 do people with disability still confront barriers and experience disparities in their health care?</vt:lpstr>
      <vt:lpstr>ORGANIZATION OF TALK</vt:lpstr>
      <vt:lpstr>Social determinants of health</vt:lpstr>
      <vt:lpstr>Social determinants of health – social factors that can affect physical and emotional wellbeing and ability to receive health care services. Increasing recognition of their role in population health.</vt:lpstr>
      <vt:lpstr>SOCIAL DETERMINANTS OF HEALTH</vt:lpstr>
      <vt:lpstr>RACE/ETHNICITY INTERSECTIONALITY</vt:lpstr>
      <vt:lpstr>Coronavirus pandemic has underscored how minority populations are at risk of worse health outcomes.  We know that racial and ethnic minority populations experience significant health care disparities.</vt:lpstr>
      <vt:lpstr>Health care disparities </vt:lpstr>
      <vt:lpstr>HEALTHY PEOPLE</vt:lpstr>
      <vt:lpstr>Common misconceptions about people with disabilities contribute to troubling disparities in the services they receive, especially an “underemphasis on health promotion and disease prevention activities.”</vt:lpstr>
      <vt:lpstr>Healthy People 2020, published in November 2010, also identified disparities for people with disability. Recommendations involved addressing social determinants of health.</vt:lpstr>
      <vt:lpstr>PAP TEST RATES</vt:lpstr>
      <vt:lpstr>PAP TEST RATES BY MOBILITY DISABILITY LEVEL </vt:lpstr>
      <vt:lpstr>Women with major mobility difficulties are 70% less likely to be asked by their physicians about their need for contraception.</vt:lpstr>
      <vt:lpstr>STAGE 1 BREAST CANCER TREATMENT</vt:lpstr>
      <vt:lpstr>AFTER BREAST CONSERVING SURGERY</vt:lpstr>
      <vt:lpstr>POTENTIAL CAUSES OF DISPARITIES</vt:lpstr>
      <vt:lpstr>Physicians’ attitudes and perceptions</vt:lpstr>
      <vt:lpstr>NATIONAL SURVEY OF PRACTICING PHYSICIANS</vt:lpstr>
      <vt:lpstr>THANKS TO RESEARCH TEAM</vt:lpstr>
      <vt:lpstr>PHYSICIAN SPECIALITIES</vt:lpstr>
      <vt:lpstr>SURVEY DEVELOPMENT</vt:lpstr>
      <vt:lpstr>CONDUCTING SURVEY</vt:lpstr>
      <vt:lpstr>Many findings on various topics. Focus here on physicians’ perceptions of caring for people with disability.</vt:lpstr>
      <vt:lpstr>MAIN FINDINGS</vt:lpstr>
      <vt:lpstr>OTHER FINDINGS</vt:lpstr>
      <vt:lpstr>MULTIVARIABLE ANALYSIS: QOL</vt:lpstr>
      <vt:lpstr>MULTIVARIABLE ANAYSIS: WELCOMING PWD</vt:lpstr>
      <vt:lpstr>DISCUSSION #1</vt:lpstr>
      <vt:lpstr>DISCUSSION #2</vt:lpstr>
      <vt:lpstr>Why should patients with disability need to prove to their doctor that they value the quality of their life to get equal quality care?</vt:lpstr>
      <vt:lpstr>Michael’s story</vt:lpstr>
      <vt:lpstr>PowerPoint Presentation</vt:lpstr>
      <vt:lpstr>MICHAEL</vt:lpstr>
      <vt:lpstr>PowerPoint Presentation</vt:lpstr>
      <vt:lpstr>MICHAEL’S CARE PROVIDERS</vt:lpstr>
      <vt:lpstr>MICHAEL’S CANCER #1</vt:lpstr>
      <vt:lpstr>MICHAEL’S CANCER #2</vt:lpstr>
      <vt:lpstr>PowerPoint Presentation</vt:lpstr>
      <vt:lpstr>PowerPoint Presentation</vt:lpstr>
      <vt:lpstr>MICHAEL’S CANCER #3</vt:lpstr>
      <vt:lpstr>MICHAEL’S CANCER #4</vt:lpstr>
      <vt:lpstr>MICHAEL’S CANCER #5</vt:lpstr>
      <vt:lpstr>MICHAEL’S CANCER #6</vt:lpstr>
      <vt:lpstr>PowerPoint Presentation</vt:lpstr>
      <vt:lpstr>Why should patients with disability need to prove to their doctor that they value the quality of their life to get equal quality care?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Iezzoni, Lisa,M.D.,M.Sc.</dc:creator>
  <cp:lastModifiedBy>Gabriel Navarrette</cp:lastModifiedBy>
  <cp:revision>31</cp:revision>
  <dcterms:created xsi:type="dcterms:W3CDTF">2021-02-19T14:13:00Z</dcterms:created>
  <dcterms:modified xsi:type="dcterms:W3CDTF">2021-02-23T18:46:24Z</dcterms:modified>
</cp:coreProperties>
</file>